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6" r:id="rId4"/>
    <p:sldId id="258" r:id="rId5"/>
    <p:sldId id="285" r:id="rId6"/>
    <p:sldId id="263" r:id="rId7"/>
    <p:sldId id="287" r:id="rId8"/>
    <p:sldId id="291" r:id="rId9"/>
    <p:sldId id="277" r:id="rId10"/>
    <p:sldId id="286" r:id="rId11"/>
    <p:sldId id="282" r:id="rId12"/>
    <p:sldId id="288" r:id="rId13"/>
    <p:sldId id="289" r:id="rId14"/>
    <p:sldId id="290" r:id="rId15"/>
    <p:sldId id="278" r:id="rId16"/>
    <p:sldId id="279" r:id="rId17"/>
    <p:sldId id="284" r:id="rId18"/>
    <p:sldId id="280" r:id="rId19"/>
    <p:sldId id="281" r:id="rId20"/>
    <p:sldId id="292" r:id="rId2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576" autoAdjust="0"/>
  </p:normalViewPr>
  <p:slideViewPr>
    <p:cSldViewPr>
      <p:cViewPr>
        <p:scale>
          <a:sx n="70" d="100"/>
          <a:sy n="70" d="100"/>
        </p:scale>
        <p:origin x="-106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TamanhoFuncional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TamanhoFuncional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TamanhoFuncional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UserStori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afael\GPP\dotprojecteap\trunk\Dot%20Project%20EAP\4.%20System%20Management\Entrega%20Final\ze\UserStori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plotArea>
      <c:layout>
        <c:manualLayout>
          <c:layoutTarget val="inner"/>
          <c:xMode val="edge"/>
          <c:yMode val="edge"/>
          <c:x val="8.6293003692538853E-2"/>
          <c:y val="5.1635012289691015E-2"/>
          <c:w val="0.66030659979645956"/>
          <c:h val="0.83185608024772739"/>
        </c:manualLayout>
      </c:layout>
      <c:barChart>
        <c:barDir val="col"/>
        <c:grouping val="clustered"/>
        <c:ser>
          <c:idx val="0"/>
          <c:order val="0"/>
          <c:tx>
            <c:v> Detalhada</c:v>
          </c:tx>
          <c:cat>
            <c:strLit>
              <c:ptCount val="1"/>
              <c:pt idx="0">
                <c:v>Total de Pontos de Função por contagem</c:v>
              </c:pt>
            </c:strLit>
          </c:cat>
          <c:val>
            <c:numRef>
              <c:f>Funções!$O$6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</c:ser>
        <c:ser>
          <c:idx val="1"/>
          <c:order val="1"/>
          <c:tx>
            <c:v> Indicativa</c:v>
          </c:tx>
          <c:cat>
            <c:strLit>
              <c:ptCount val="1"/>
              <c:pt idx="0">
                <c:v>Total de Pontos de Função por contagem</c:v>
              </c:pt>
            </c:strLit>
          </c:cat>
          <c:val>
            <c:numRef>
              <c:f>'APF - Inidicativa'!$C$10</c:f>
              <c:numCache>
                <c:formatCode>General</c:formatCode>
                <c:ptCount val="1"/>
                <c:pt idx="0">
                  <c:v>210</c:v>
                </c:pt>
              </c:numCache>
            </c:numRef>
          </c:val>
        </c:ser>
        <c:axId val="84732160"/>
        <c:axId val="88375680"/>
      </c:barChart>
      <c:catAx>
        <c:axId val="8473216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88375680"/>
        <c:crosses val="autoZero"/>
        <c:auto val="1"/>
        <c:lblAlgn val="ctr"/>
        <c:lblOffset val="100"/>
      </c:catAx>
      <c:valAx>
        <c:axId val="88375680"/>
        <c:scaling>
          <c:orientation val="minMax"/>
          <c:max val="220"/>
          <c:min val="0"/>
        </c:scaling>
        <c:axPos val="l"/>
        <c:majorGridlines/>
        <c:numFmt formatCode="General" sourceLinked="1"/>
        <c:tickLblPos val="nextTo"/>
        <c:crossAx val="84732160"/>
        <c:crosses val="autoZero"/>
        <c:crossBetween val="between"/>
        <c:majorUnit val="30"/>
      </c:valAx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plotArea>
      <c:layout/>
      <c:barChart>
        <c:barDir val="col"/>
        <c:grouping val="clustered"/>
        <c:ser>
          <c:idx val="0"/>
          <c:order val="0"/>
          <c:tx>
            <c:v>Detalhada</c:v>
          </c:tx>
          <c:cat>
            <c:strLit>
              <c:ptCount val="1"/>
              <c:pt idx="0">
                <c:v>Custo por contagem</c:v>
              </c:pt>
            </c:strLit>
          </c:cat>
          <c:val>
            <c:numRef>
              <c:f>Sumário!$C$51</c:f>
              <c:numCache>
                <c:formatCode>0.00</c:formatCode>
                <c:ptCount val="1"/>
                <c:pt idx="0">
                  <c:v>43000</c:v>
                </c:pt>
              </c:numCache>
            </c:numRef>
          </c:val>
        </c:ser>
        <c:ser>
          <c:idx val="1"/>
          <c:order val="1"/>
          <c:tx>
            <c:v>Indicativa</c:v>
          </c:tx>
          <c:cat>
            <c:strLit>
              <c:ptCount val="1"/>
              <c:pt idx="0">
                <c:v>Custo por contagem</c:v>
              </c:pt>
            </c:strLit>
          </c:cat>
          <c:val>
            <c:numRef>
              <c:f>'APF - Inidicativa'!$F$9</c:f>
              <c:numCache>
                <c:formatCode>General</c:formatCode>
                <c:ptCount val="1"/>
                <c:pt idx="0">
                  <c:v>105000</c:v>
                </c:pt>
              </c:numCache>
            </c:numRef>
          </c:val>
        </c:ser>
        <c:axId val="98927360"/>
        <c:axId val="98929664"/>
      </c:barChart>
      <c:catAx>
        <c:axId val="9892736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98929664"/>
        <c:crosses val="autoZero"/>
        <c:auto val="1"/>
        <c:lblAlgn val="ctr"/>
        <c:lblOffset val="100"/>
      </c:catAx>
      <c:valAx>
        <c:axId val="98929664"/>
        <c:scaling>
          <c:orientation val="minMax"/>
          <c:max val="110000"/>
          <c:min val="0"/>
        </c:scaling>
        <c:axPos val="l"/>
        <c:majorGridlines/>
        <c:numFmt formatCode="0.00" sourceLinked="1"/>
        <c:tickLblPos val="nextTo"/>
        <c:crossAx val="98927360"/>
        <c:crosses val="autoZero"/>
        <c:crossBetween val="between"/>
        <c:majorUnit val="15000"/>
      </c:valAx>
    </c:plotArea>
    <c:legend>
      <c:legendPos val="r"/>
      <c:layout/>
      <c:txPr>
        <a:bodyPr/>
        <a:lstStyle/>
        <a:p>
          <a:pPr>
            <a:defRPr sz="1600"/>
          </a:pPr>
          <a:endParaRPr lang="pt-BR"/>
        </a:p>
      </c:txPr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title>
      <c:tx>
        <c:rich>
          <a:bodyPr/>
          <a:lstStyle/>
          <a:p>
            <a:pPr>
              <a:defRPr/>
            </a:pPr>
            <a:r>
              <a:rPr lang="pt-BR"/>
              <a:t>% por Tipo de Função</a:t>
            </a:r>
          </a:p>
        </c:rich>
      </c:tx>
      <c:layout>
        <c:manualLayout>
          <c:xMode val="edge"/>
          <c:yMode val="edge"/>
          <c:x val="0.27368518124423641"/>
          <c:y val="6.25E-2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0.39473785654260007"/>
          <c:y val="0.47916422951136517"/>
          <c:w val="0.11578977125249602"/>
          <c:h val="0.22916550107065289"/>
        </c:manualLayout>
      </c:layout>
      <c:pieChart>
        <c:varyColors val="1"/>
        <c:ser>
          <c:idx val="0"/>
          <c:order val="0"/>
          <c:spPr>
            <a:solidFill>
              <a:srgbClr val="99CCFF"/>
            </a:solidFill>
            <a:ln w="3175">
              <a:solidFill>
                <a:srgbClr val="000000"/>
              </a:solidFill>
              <a:prstDash val="solid"/>
            </a:ln>
          </c:spPr>
          <c:dPt>
            <c:idx val="0"/>
            <c:spPr>
              <a:solidFill>
                <a:srgbClr val="9999FF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1"/>
            <c:spPr>
              <a:solidFill>
                <a:srgbClr val="993366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2"/>
            <c:spPr>
              <a:solidFill>
                <a:srgbClr val="FFFFCC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3"/>
            <c:spPr>
              <a:solidFill>
                <a:srgbClr val="CCFFFF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4"/>
            <c:spPr>
              <a:solidFill>
                <a:srgbClr val="660066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Lbls>
            <c:dLbl>
              <c:idx val="0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Lbl>
              <c:idx val="1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Lbl>
              <c:idx val="2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Lbl>
              <c:idx val="3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Lbl>
              <c:idx val="4"/>
              <c:layout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1100"/>
                  </a:pPr>
                  <a:endParaRPr lang="pt-BR"/>
                </a:p>
              </c:txPr>
              <c:dLblPos val="bestFit"/>
              <c:showVal val="1"/>
            </c:dLbl>
            <c:delete val="1"/>
            <c:txPr>
              <a:bodyPr/>
              <a:lstStyle/>
              <a:p>
                <a:pPr>
                  <a:defRPr sz="1100"/>
                </a:pPr>
                <a:endParaRPr lang="pt-BR"/>
              </a:p>
            </c:txPr>
          </c:dLbls>
          <c:val>
            <c:numRef>
              <c:f>(Sumário!$I$14;Sumário!$I$21;Sumário!$I$28;Sumário!$I$35;Sumário!$I$42)</c:f>
              <c:numCache>
                <c:formatCode>0.0%</c:formatCode>
                <c:ptCount val="5"/>
                <c:pt idx="0">
                  <c:v>0.15789473684210525</c:v>
                </c:pt>
                <c:pt idx="1">
                  <c:v>9.2105263157894732E-2</c:v>
                </c:pt>
                <c:pt idx="2">
                  <c:v>0.21052631578947367</c:v>
                </c:pt>
                <c:pt idx="3">
                  <c:v>0.53947368421052633</c:v>
                </c:pt>
                <c:pt idx="4">
                  <c:v>0</c:v>
                </c:pt>
              </c:numCache>
            </c:numRef>
          </c:val>
        </c:ser>
        <c:firstSliceAng val="0"/>
      </c:pieChart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042432153222554"/>
          <c:y val="0.20962996448670454"/>
          <c:w val="0.10642606914735349"/>
          <c:h val="0.73322695945661209"/>
        </c:manualLayout>
      </c:layout>
      <c:spPr>
        <a:solidFill>
          <a:srgbClr val="FFFFFF"/>
        </a:solidFill>
        <a:ln w="12700">
          <a:solidFill>
            <a:srgbClr val="000000"/>
          </a:solidFill>
          <a:prstDash val="solid"/>
        </a:ln>
      </c:spPr>
      <c:txPr>
        <a:bodyPr/>
        <a:lstStyle/>
        <a:p>
          <a:pPr rtl="0">
            <a:defRPr/>
          </a:pPr>
          <a:endParaRPr lang="pt-BR"/>
        </a:p>
      </c:txPr>
    </c:legend>
    <c:dispBlanksAs val="zero"/>
  </c:chart>
  <c:spPr>
    <a:solidFill>
      <a:srgbClr val="FFFFFF"/>
    </a:solidFill>
    <a:ln w="9525">
      <a:noFill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pt-BR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plotArea>
      <c:layout>
        <c:manualLayout>
          <c:layoutTarget val="inner"/>
          <c:xMode val="edge"/>
          <c:yMode val="edge"/>
          <c:x val="6.5970394461115495E-2"/>
          <c:y val="3.830104410968177E-2"/>
          <c:w val="0.78826490754555667"/>
          <c:h val="0.87527672790943911"/>
        </c:manualLayout>
      </c:layout>
      <c:barChart>
        <c:barDir val="col"/>
        <c:grouping val="clustered"/>
        <c:ser>
          <c:idx val="0"/>
          <c:order val="0"/>
          <c:tx>
            <c:v>Estimadas</c:v>
          </c:tx>
          <c:cat>
            <c:strLit>
              <c:ptCount val="1"/>
              <c:pt idx="0">
                <c:v>Total de User Points</c:v>
              </c:pt>
            </c:strLit>
          </c:cat>
          <c:val>
            <c:numRef>
              <c:f>'User Stories Planejadas'!$I$4</c:f>
              <c:numCache>
                <c:formatCode>General</c:formatCode>
                <c:ptCount val="1"/>
                <c:pt idx="0">
                  <c:v>301</c:v>
                </c:pt>
              </c:numCache>
            </c:numRef>
          </c:val>
        </c:ser>
        <c:ser>
          <c:idx val="1"/>
          <c:order val="1"/>
          <c:tx>
            <c:v>Realizadas</c:v>
          </c:tx>
          <c:cat>
            <c:strLit>
              <c:ptCount val="1"/>
              <c:pt idx="0">
                <c:v>Total de User Points</c:v>
              </c:pt>
            </c:strLit>
          </c:cat>
          <c:val>
            <c:numRef>
              <c:f>'User Stories Realizadas'!$I$8</c:f>
              <c:numCache>
                <c:formatCode>General</c:formatCode>
                <c:ptCount val="1"/>
                <c:pt idx="0">
                  <c:v>123</c:v>
                </c:pt>
              </c:numCache>
            </c:numRef>
          </c:val>
        </c:ser>
        <c:gapWidth val="182"/>
        <c:axId val="167867136"/>
        <c:axId val="167869824"/>
      </c:barChart>
      <c:catAx>
        <c:axId val="167867136"/>
        <c:scaling>
          <c:orientation val="minMax"/>
        </c:scaling>
        <c:axPos val="b"/>
        <c:tickLblPos val="nextTo"/>
        <c:txPr>
          <a:bodyPr/>
          <a:lstStyle/>
          <a:p>
            <a:pPr>
              <a:defRPr sz="2000"/>
            </a:pPr>
            <a:endParaRPr lang="pt-BR"/>
          </a:p>
        </c:txPr>
        <c:crossAx val="167869824"/>
        <c:crosses val="autoZero"/>
        <c:auto val="1"/>
        <c:lblAlgn val="ctr"/>
        <c:lblOffset val="100"/>
      </c:catAx>
      <c:valAx>
        <c:axId val="167869824"/>
        <c:scaling>
          <c:orientation val="minMax"/>
          <c:max val="320"/>
        </c:scaling>
        <c:axPos val="l"/>
        <c:majorGridlines/>
        <c:numFmt formatCode="General" sourceLinked="1"/>
        <c:tickLblPos val="nextTo"/>
        <c:crossAx val="167867136"/>
        <c:crosses val="autoZero"/>
        <c:crossBetween val="between"/>
        <c:majorUnit val="40"/>
      </c:valAx>
    </c:plotArea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plotArea>
      <c:layout>
        <c:manualLayout>
          <c:layoutTarget val="inner"/>
          <c:xMode val="edge"/>
          <c:yMode val="edge"/>
          <c:x val="6.5970394461115495E-2"/>
          <c:y val="3.830104410968177E-2"/>
          <c:w val="0.78826490754555667"/>
          <c:h val="0.87527672790943911"/>
        </c:manualLayout>
      </c:layout>
      <c:barChart>
        <c:barDir val="col"/>
        <c:grouping val="clustered"/>
        <c:ser>
          <c:idx val="0"/>
          <c:order val="0"/>
          <c:tx>
            <c:v>Estimadas</c:v>
          </c:tx>
          <c:cat>
            <c:strLit>
              <c:ptCount val="1"/>
              <c:pt idx="0">
                <c:v>Total de User Points</c:v>
              </c:pt>
            </c:strLit>
          </c:cat>
          <c:val>
            <c:numRef>
              <c:f>'User Stories Planejadas'!$I$4</c:f>
              <c:numCache>
                <c:formatCode>General</c:formatCode>
                <c:ptCount val="1"/>
                <c:pt idx="0">
                  <c:v>301</c:v>
                </c:pt>
              </c:numCache>
            </c:numRef>
          </c:val>
        </c:ser>
        <c:ser>
          <c:idx val="1"/>
          <c:order val="1"/>
          <c:tx>
            <c:v>Realizadas</c:v>
          </c:tx>
          <c:cat>
            <c:strLit>
              <c:ptCount val="1"/>
              <c:pt idx="0">
                <c:v>Total de User Points</c:v>
              </c:pt>
            </c:strLit>
          </c:cat>
          <c:val>
            <c:numRef>
              <c:f>'User Stories Realizadas'!$I$8</c:f>
              <c:numCache>
                <c:formatCode>General</c:formatCode>
                <c:ptCount val="1"/>
                <c:pt idx="0">
                  <c:v>123</c:v>
                </c:pt>
              </c:numCache>
            </c:numRef>
          </c:val>
        </c:ser>
        <c:gapWidth val="182"/>
        <c:axId val="102225024"/>
        <c:axId val="102226560"/>
      </c:barChart>
      <c:catAx>
        <c:axId val="102225024"/>
        <c:scaling>
          <c:orientation val="minMax"/>
        </c:scaling>
        <c:axPos val="b"/>
        <c:tickLblPos val="nextTo"/>
        <c:txPr>
          <a:bodyPr/>
          <a:lstStyle/>
          <a:p>
            <a:pPr>
              <a:defRPr sz="2000"/>
            </a:pPr>
            <a:endParaRPr lang="pt-BR"/>
          </a:p>
        </c:txPr>
        <c:crossAx val="102226560"/>
        <c:crosses val="autoZero"/>
        <c:auto val="1"/>
        <c:lblAlgn val="ctr"/>
        <c:lblOffset val="100"/>
      </c:catAx>
      <c:valAx>
        <c:axId val="102226560"/>
        <c:scaling>
          <c:orientation val="minMax"/>
          <c:max val="320"/>
        </c:scaling>
        <c:axPos val="l"/>
        <c:majorGridlines/>
        <c:numFmt formatCode="General" sourceLinked="1"/>
        <c:tickLblPos val="nextTo"/>
        <c:crossAx val="102225024"/>
        <c:crosses val="autoZero"/>
        <c:crossBetween val="between"/>
        <c:majorUnit val="40"/>
      </c:valAx>
    </c:plotArea>
    <c:plotVisOnly val="1"/>
    <c:dispBlanksAs val="gap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3E411-E7AF-4C59-96A5-6E7B3C18B967}" type="datetimeFigureOut">
              <a:rPr lang="pt-BR" smtClean="0"/>
              <a:pPr/>
              <a:t>16/12/2011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1D3B0-9083-417D-AF83-AFE4AC9B11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9553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EF499-6CC9-407B-ABF2-D839DE8F23CB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C9A87-8CE4-43F4-92A0-E817F913E9DF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60DDC-9025-4211-92D0-D0ED61A6D90C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38E2-C847-4CD6-B294-B14552F5BEAE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C1EB-A529-4AF6-830B-2ED29063CA71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F7954-518A-41CF-A022-4626A05C7E22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BEC6D-12B0-415D-A6DD-007448257191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063A2-DBC4-4986-90B1-B3B17643290D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BCC5-FADC-4B8F-9FF4-7BD8A971A13D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3F5DA-5EEF-4DE1-B08B-52ADD3264746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00FF8-611F-4800-B78B-520D8890F4CB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0A18E-1CB3-441D-9BFE-3DEDAE1C21F7}" type="datetime1">
              <a:rPr lang="pt-BR" smtClean="0"/>
              <a:pPr/>
              <a:t>16/12/2011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Gestão de Portfólios e Projetos de Software – Professor Hilmer Neri – 2012/2 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E8CE9-7D6B-48A1-9568-F9C6965C27D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3568" y="4149080"/>
            <a:ext cx="6976864" cy="218464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Equipe:</a:t>
            </a:r>
          </a:p>
          <a:p>
            <a:pPr algn="l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Filipe Almeida</a:t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Guilherme Calixto</a:t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Guilherme </a:t>
            </a:r>
            <a:r>
              <a:rPr lang="pt-B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Fay</a:t>
            </a: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/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José Carlos Guimarães</a:t>
            </a:r>
          </a:p>
          <a:p>
            <a:pPr algn="l"/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Rafael Queiroz</a:t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Renan </a:t>
            </a:r>
            <a:r>
              <a:rPr lang="pt-B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Filgueiras</a:t>
            </a: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/>
            </a:r>
            <a:b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</a:br>
            <a:r>
              <a:rPr lang="pt-B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	Vinícius Vieira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pic>
        <p:nvPicPr>
          <p:cNvPr id="4" name="Imagem 3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0"/>
            <a:ext cx="7572667" cy="90872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980728"/>
            <a:ext cx="5616624" cy="258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3110536" y="3501008"/>
            <a:ext cx="3189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dotProject</a:t>
            </a:r>
            <a:r>
              <a:rPr lang="pt-BR" sz="3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EAP</a:t>
            </a:r>
            <a:endParaRPr lang="pt-BR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>
          <a:xfrm>
            <a:off x="1043608" y="6448251"/>
            <a:ext cx="7416824" cy="365125"/>
          </a:xfrm>
        </p:spPr>
        <p:txBody>
          <a:bodyPr/>
          <a:lstStyle/>
          <a:p>
            <a:r>
              <a:rPr lang="pt-BR" sz="140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Gestão de Portfólios e Projetos de Software – Professor Hilmer Neri – 2012/2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p:blipFill>
        <p:spPr bwMode="auto">
          <a:xfrm rot="20436654">
            <a:off x="195669" y="1614370"/>
            <a:ext cx="2990355" cy="2777225"/>
          </a:xfrm>
          <a:prstGeom prst="roundRect">
            <a:avLst>
              <a:gd name="adj" fmla="val 16959"/>
            </a:avLst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Resultado do Produto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520554">
            <a:off x="1712138" y="3041707"/>
            <a:ext cx="7198874" cy="2408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dirty="0" smtClean="0">
                <a:latin typeface="Arial" pitchFamily="34" charset="0"/>
                <a:cs typeface="Arial" pitchFamily="34" charset="0"/>
              </a:rPr>
              <a:t>Estimativas e Dados</a:t>
            </a:r>
            <a:endParaRPr lang="pt-BR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</p:nvPr>
        </p:nvGraphicFramePr>
        <p:xfrm>
          <a:off x="179512" y="1772816"/>
          <a:ext cx="4680520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/>
        </p:nvGraphicFramePr>
        <p:xfrm>
          <a:off x="3923928" y="2060848"/>
          <a:ext cx="5040560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Gestão de Portfólios e Projetos de Software – Professor </a:t>
            </a:r>
            <a:r>
              <a:rPr lang="pt-BR" dirty="0" err="1" smtClean="0"/>
              <a:t>Hilmer</a:t>
            </a:r>
            <a:r>
              <a:rPr lang="pt-BR" dirty="0" smtClean="0"/>
              <a:t>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" name="Chart 10"/>
          <p:cNvGraphicFramePr>
            <a:graphicFrameLocks/>
          </p:cNvGraphicFramePr>
          <p:nvPr/>
        </p:nvGraphicFramePr>
        <p:xfrm>
          <a:off x="6156176" y="1772816"/>
          <a:ext cx="2762622" cy="2088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Espaço Reservado para Conteúdo 14"/>
          <p:cNvGraphicFramePr>
            <a:graphicFrameLocks noGrp="1"/>
          </p:cNvGraphicFramePr>
          <p:nvPr>
            <p:ph idx="1"/>
          </p:nvPr>
        </p:nvGraphicFramePr>
        <p:xfrm>
          <a:off x="683568" y="876632"/>
          <a:ext cx="5832645" cy="5936744"/>
        </p:xfrm>
        <a:graphic>
          <a:graphicData uri="http://schemas.openxmlformats.org/drawingml/2006/table">
            <a:tbl>
              <a:tblPr/>
              <a:tblGrid>
                <a:gridCol w="205980"/>
                <a:gridCol w="597339"/>
                <a:gridCol w="772421"/>
                <a:gridCol w="164782"/>
                <a:gridCol w="556146"/>
                <a:gridCol w="223611"/>
                <a:gridCol w="1080120"/>
                <a:gridCol w="172455"/>
                <a:gridCol w="484050"/>
                <a:gridCol w="339865"/>
                <a:gridCol w="710629"/>
                <a:gridCol w="525247"/>
              </a:tblGrid>
              <a:tr h="118122"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pt-BR" sz="750" b="1" i="0" u="none" strike="noStrike" dirty="0">
                          <a:latin typeface="Franklin Gothic Medium"/>
                        </a:rPr>
                        <a:t>Sumário da Contagem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8122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Aplicação : Gerência de Projetos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Projeto : DotProjectEAP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8122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Responsável : José Carlos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Revisor : Vinicius Vieira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250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Empresa : Universidade de Brasilia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latin typeface="Franklin Gothic Medium"/>
                        </a:rPr>
                        <a:t>R$/PF = 500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latin typeface="Franklin Gothic Medium"/>
                        </a:rPr>
                        <a:t> Custo= R$ 43.000,00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latin typeface="Franklin Gothic Medium"/>
                        </a:rPr>
                        <a:t>PF  = 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25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Tipo de Função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Complexidade Funcional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Total por Complexidade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%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50" b="0" i="0" u="none" strike="noStrike">
                          <a:solidFill>
                            <a:srgbClr val="FFFFFF"/>
                          </a:solidFill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EE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15,8%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9,2%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CE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50" b="0" i="0" u="none" strike="noStrike">
                          <a:latin typeface="Franklin Gothic Medium"/>
                        </a:rPr>
                        <a:t>x 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21,1%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ALI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53,9%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B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AIE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Baixa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Média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Alta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x 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0,0%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33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Total PF (contagem detalhada)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Total PF (contagem estimativa)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Total PF (contagem indicativa)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0" i="0" u="none" strike="noStrike">
                          <a:latin typeface="Franklin Gothic Medium"/>
                        </a:rPr>
                        <a:t>175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Total de PF Local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0" i="0" u="none" strike="noStrike">
                          <a:latin typeface="Franklin Gothic Medium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750" b="1" i="0" u="none" strike="noStrike">
                          <a:latin typeface="Franklin Gothic Medium"/>
                        </a:rPr>
                        <a:t>43000,00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0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50" b="0" i="0" u="none" strike="noStrike">
                        <a:latin typeface="Franklin Gothic Medium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8122"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1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750" b="0" i="0" u="none" strike="noStrike" dirty="0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1" i="0" u="none" strike="noStrike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50" b="0" i="0" u="none" strike="noStrike" dirty="0">
                          <a:latin typeface="Franklin Gothic Medium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Gestão de Portfólios e Projetos de Software – Professor </a:t>
            </a:r>
            <a:r>
              <a:rPr lang="pt-BR" dirty="0" err="1" smtClean="0"/>
              <a:t>Hilmer</a:t>
            </a:r>
            <a:r>
              <a:rPr lang="pt-BR" dirty="0" smtClean="0"/>
              <a:t>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Gráfico 8"/>
          <p:cNvGraphicFramePr/>
          <p:nvPr/>
        </p:nvGraphicFramePr>
        <p:xfrm>
          <a:off x="683568" y="1052736"/>
          <a:ext cx="8064896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Gestão de Portfólios e Projetos de Software – Professor </a:t>
            </a:r>
            <a:r>
              <a:rPr lang="pt-BR" dirty="0" err="1" smtClean="0"/>
              <a:t>Hilmer</a:t>
            </a:r>
            <a:r>
              <a:rPr lang="pt-BR" dirty="0" smtClean="0"/>
              <a:t>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Gráfico 8"/>
          <p:cNvGraphicFramePr/>
          <p:nvPr/>
        </p:nvGraphicFramePr>
        <p:xfrm>
          <a:off x="683568" y="1052736"/>
          <a:ext cx="8064896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Dificuldades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844824"/>
            <a:ext cx="8424936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Gerenciamento da equipe;</a:t>
            </a:r>
            <a:endParaRPr lang="pt-BR" dirty="0" smtClean="0"/>
          </a:p>
          <a:p>
            <a:r>
              <a:rPr lang="pt-BR" dirty="0" smtClean="0"/>
              <a:t>Entender as necessidades do </a:t>
            </a:r>
            <a:r>
              <a:rPr lang="pt-BR" dirty="0" smtClean="0"/>
              <a:t>solicitante do projeto;</a:t>
            </a:r>
          </a:p>
          <a:p>
            <a:r>
              <a:rPr lang="pt-BR" dirty="0" smtClean="0"/>
              <a:t>Conhecimento tecnológico referentes à linguagem de programação;</a:t>
            </a:r>
          </a:p>
          <a:p>
            <a:r>
              <a:rPr lang="pt-BR" dirty="0" smtClean="0"/>
              <a:t>Compreensão da API (</a:t>
            </a:r>
            <a:r>
              <a:rPr lang="pt-BR" i="1" dirty="0" smtClean="0"/>
              <a:t>Application programming </a:t>
            </a:r>
            <a:r>
              <a:rPr lang="pt-BR" i="1" dirty="0" smtClean="0"/>
              <a:t>interface</a:t>
            </a:r>
            <a:r>
              <a:rPr lang="pt-BR" dirty="0" smtClean="0"/>
              <a:t>);</a:t>
            </a:r>
          </a:p>
          <a:p>
            <a:r>
              <a:rPr lang="pt-BR" dirty="0" smtClean="0"/>
              <a:t>Persistência dos dados;</a:t>
            </a:r>
          </a:p>
          <a:p>
            <a:r>
              <a:rPr lang="pt-BR" dirty="0" smtClean="0"/>
              <a:t>Obtenção de medições do projeto;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Decisões Erradas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/>
          <a:lstStyle/>
          <a:p>
            <a:r>
              <a:rPr lang="pt-BR" dirty="0" smtClean="0"/>
              <a:t>Priorização de partes da implementação do projeto;</a:t>
            </a:r>
          </a:p>
          <a:p>
            <a:r>
              <a:rPr lang="pt-BR" dirty="0" smtClean="0"/>
              <a:t>Medições e controle tardios;</a:t>
            </a:r>
          </a:p>
          <a:p>
            <a:r>
              <a:rPr lang="pt-BR" dirty="0" smtClean="0"/>
              <a:t>Treinamento em tempo inábil</a:t>
            </a:r>
            <a:r>
              <a:rPr lang="pt-BR" dirty="0"/>
              <a:t>;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>
            <a:noAutofit/>
          </a:bodyPr>
          <a:lstStyle/>
          <a:p>
            <a:r>
              <a:rPr lang="pt-BR" sz="3800" dirty="0" smtClean="0">
                <a:latin typeface="Arial" pitchFamily="34" charset="0"/>
                <a:cs typeface="Arial" pitchFamily="34" charset="0"/>
              </a:rPr>
              <a:t>Benefícios se </a:t>
            </a:r>
            <a:r>
              <a:rPr lang="pt-BR" sz="3800" dirty="0" smtClean="0">
                <a:latin typeface="Arial" pitchFamily="34" charset="0"/>
                <a:cs typeface="Arial" pitchFamily="34" charset="0"/>
              </a:rPr>
              <a:t>ações corretas </a:t>
            </a:r>
            <a:br>
              <a:rPr lang="pt-BR" sz="3800" dirty="0" smtClean="0">
                <a:latin typeface="Arial" pitchFamily="34" charset="0"/>
                <a:cs typeface="Arial" pitchFamily="34" charset="0"/>
              </a:rPr>
            </a:br>
            <a:r>
              <a:rPr lang="pt-BR" sz="3800" dirty="0" smtClean="0">
                <a:latin typeface="Arial" pitchFamily="34" charset="0"/>
                <a:cs typeface="Arial" pitchFamily="34" charset="0"/>
              </a:rPr>
              <a:t>fossem realizadas</a:t>
            </a:r>
            <a:endParaRPr lang="pt-BR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517851"/>
          </a:xfrm>
        </p:spPr>
        <p:txBody>
          <a:bodyPr/>
          <a:lstStyle/>
          <a:p>
            <a:r>
              <a:rPr lang="pt-BR" sz="3600" dirty="0" smtClean="0"/>
              <a:t>Implementação completa;</a:t>
            </a:r>
          </a:p>
          <a:p>
            <a:r>
              <a:rPr lang="pt-BR" sz="3600" dirty="0" smtClean="0"/>
              <a:t>Esforço melhor distribuído;</a:t>
            </a:r>
          </a:p>
          <a:p>
            <a:r>
              <a:rPr lang="pt-BR" sz="3600" dirty="0" smtClean="0"/>
              <a:t>Equipe com conhecimento homogêneo;</a:t>
            </a:r>
          </a:p>
          <a:p>
            <a:r>
              <a:rPr lang="pt-BR" sz="3600" dirty="0" smtClean="0"/>
              <a:t>Melhor proveito da parte teórica da disciplina</a:t>
            </a:r>
            <a:r>
              <a:rPr lang="pt-BR" dirty="0" smtClean="0"/>
              <a:t>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Êxitos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pt-BR" dirty="0" smtClean="0"/>
              <a:t>Divisões de tarefas;</a:t>
            </a:r>
          </a:p>
          <a:p>
            <a:r>
              <a:rPr lang="pt-BR" dirty="0" smtClean="0"/>
              <a:t>Trabalho em equipe;</a:t>
            </a:r>
          </a:p>
          <a:p>
            <a:r>
              <a:rPr lang="pt-BR" dirty="0" smtClean="0"/>
              <a:t>Aplicação do conceito de equipe auto-organizável;</a:t>
            </a:r>
          </a:p>
          <a:p>
            <a:r>
              <a:rPr lang="pt-BR" dirty="0" smtClean="0"/>
              <a:t>Compreensão da aplicabilidade de diferentes metodologias para diferentes situações.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Lições Aprendidas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44216"/>
            <a:ext cx="8363272" cy="4781128"/>
          </a:xfrm>
        </p:spPr>
        <p:txBody>
          <a:bodyPr>
            <a:normAutofit/>
          </a:bodyPr>
          <a:lstStyle/>
          <a:p>
            <a:r>
              <a:rPr lang="pt-BR" dirty="0" smtClean="0"/>
              <a:t>Métodos ágeis agregam grande valor a projetos com grande variabilidade de requisitos;</a:t>
            </a:r>
          </a:p>
          <a:p>
            <a:r>
              <a:rPr lang="pt-BR" dirty="0" smtClean="0"/>
              <a:t>Medições devem ser coletadas desde o início;</a:t>
            </a:r>
          </a:p>
          <a:p>
            <a:r>
              <a:rPr lang="pt-BR" dirty="0" smtClean="0"/>
              <a:t>Base histórica e estimativas cuidadosas são essenciais para o andamento de projetos;</a:t>
            </a:r>
          </a:p>
          <a:p>
            <a:r>
              <a:rPr lang="pt-BR" dirty="0" smtClean="0"/>
              <a:t>Comprometimento e companheirismo da equipe e valorização de programadores;</a:t>
            </a:r>
          </a:p>
          <a:p>
            <a:r>
              <a:rPr lang="pt-BR" dirty="0" smtClean="0"/>
              <a:t>Gerenciamento de tempo;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008112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Arial" pitchFamily="34" charset="0"/>
                <a:ea typeface="Tahoma" pitchFamily="34" charset="0"/>
                <a:cs typeface="Arial" pitchFamily="34" charset="0"/>
              </a:rPr>
              <a:t>Objetivos</a:t>
            </a:r>
            <a:endParaRPr lang="pt-BR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93915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+mj-lt"/>
                <a:cs typeface="Arial" pitchFamily="34" charset="0"/>
              </a:rPr>
              <a:t>Aprender a gerenciar projetos de software em todos seus âmbitos;</a:t>
            </a:r>
          </a:p>
          <a:p>
            <a:r>
              <a:rPr lang="pt-BR" sz="2800" dirty="0" smtClean="0">
                <a:latin typeface="+mj-lt"/>
                <a:cs typeface="Arial" pitchFamily="34" charset="0"/>
              </a:rPr>
              <a:t>Obter conhecimento diversificado sobre gerenciamento de projetos tradicionais e ágeis além de gestão estratégica;</a:t>
            </a:r>
          </a:p>
          <a:p>
            <a:r>
              <a:rPr lang="pt-BR" sz="2800" dirty="0" smtClean="0">
                <a:latin typeface="+mj-lt"/>
                <a:cs typeface="Arial" pitchFamily="34" charset="0"/>
              </a:rPr>
              <a:t>Aplicar conhecimentos em projeto prático de extensão de ferramenta de gerenciamento de projetos;</a:t>
            </a:r>
            <a:endParaRPr lang="pt-BR" sz="2800" dirty="0">
              <a:latin typeface="+mj-lt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Gestão de Portfólios e Projetos de </a:t>
            </a:r>
            <a:r>
              <a:rPr lang="pt-BR" dirty="0" smtClean="0"/>
              <a:t>Software  Professor </a:t>
            </a:r>
            <a:r>
              <a:rPr lang="pt-BR" dirty="0" err="1" smtClean="0"/>
              <a:t>Hilmer</a:t>
            </a:r>
            <a:r>
              <a:rPr lang="pt-BR" dirty="0" smtClean="0"/>
              <a:t> Neri – </a:t>
            </a:r>
            <a:r>
              <a:rPr lang="pt-BR" dirty="0" smtClean="0"/>
              <a:t>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 rot="20788910">
            <a:off x="590309" y="1819965"/>
            <a:ext cx="8363272" cy="478112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6000" dirty="0" smtClean="0">
                <a:latin typeface="Arial" pitchFamily="34" charset="0"/>
                <a:cs typeface="Arial" pitchFamily="34" charset="0"/>
              </a:rPr>
              <a:t>OBRIGADO</a:t>
            </a:r>
            <a:endParaRPr lang="pt-BR" sz="6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 descr="C:\Users\Rafael\GPP\dotprojecteap\trunk\Dot Project EAP\6. Tools\20111127_18512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7" y="2924944"/>
            <a:ext cx="3696411" cy="2772308"/>
          </a:xfrm>
          <a:prstGeom prst="rect">
            <a:avLst/>
          </a:prstGeom>
          <a:noFill/>
        </p:spPr>
      </p:pic>
      <p:pic>
        <p:nvPicPr>
          <p:cNvPr id="35844" name="Picture 4" descr="C:\Users\Rafael\GPP\dotprojecteap\trunk\Dot Project EAP\6. Tools\20111127_172125.jpg"/>
          <p:cNvPicPr>
            <a:picLocks noChangeAspect="1" noChangeArrowheads="1"/>
          </p:cNvPicPr>
          <p:nvPr/>
        </p:nvPicPr>
        <p:blipFill>
          <a:blip r:embed="rId5" cstate="print"/>
          <a:srcRect l="9091"/>
          <a:stretch>
            <a:fillRect/>
          </a:stretch>
        </p:blipFill>
        <p:spPr bwMode="auto">
          <a:xfrm>
            <a:off x="107504" y="4887163"/>
            <a:ext cx="2160240" cy="1782197"/>
          </a:xfrm>
          <a:prstGeom prst="rect">
            <a:avLst/>
          </a:prstGeom>
          <a:noFill/>
        </p:spPr>
      </p:pic>
      <p:pic>
        <p:nvPicPr>
          <p:cNvPr id="35845" name="Picture 5" descr="C:\Users\Rafael\GPP\dotprojecteap\trunk\Dot Project EAP\6. Tools\20111127_172100.jpg"/>
          <p:cNvPicPr>
            <a:picLocks noChangeAspect="1" noChangeArrowheads="1"/>
          </p:cNvPicPr>
          <p:nvPr/>
        </p:nvPicPr>
        <p:blipFill>
          <a:blip r:embed="rId6" cstate="print"/>
          <a:srcRect l="6383"/>
          <a:stretch>
            <a:fillRect/>
          </a:stretch>
        </p:blipFill>
        <p:spPr bwMode="auto">
          <a:xfrm>
            <a:off x="2339752" y="3933056"/>
            <a:ext cx="2952328" cy="23652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008112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Arial" pitchFamily="34" charset="0"/>
                <a:ea typeface="Tahoma" pitchFamily="34" charset="0"/>
                <a:cs typeface="Arial" pitchFamily="34" charset="0"/>
              </a:rPr>
              <a:t>Objetivos Específicos</a:t>
            </a:r>
            <a:endParaRPr lang="pt-BR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93915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+mj-lt"/>
                <a:cs typeface="Arial" pitchFamily="34" charset="0"/>
              </a:rPr>
              <a:t>Estender ferramenta livre de gerenciamento de projetos para atender a um dos objetivos esperados do nível G do Modelo de Referência de Melhoria do Processo de Software Brasileiro (MR –MPS.BR);</a:t>
            </a:r>
          </a:p>
          <a:p>
            <a:r>
              <a:rPr lang="pt-BR" sz="2800" dirty="0" smtClean="0">
                <a:latin typeface="+mj-lt"/>
                <a:cs typeface="Arial" pitchFamily="34" charset="0"/>
              </a:rPr>
              <a:t>Ferramenta escolhida: </a:t>
            </a:r>
            <a:r>
              <a:rPr lang="pt-BR" sz="2800" dirty="0" err="1" smtClean="0">
                <a:latin typeface="+mj-lt"/>
                <a:cs typeface="Arial" pitchFamily="34" charset="0"/>
              </a:rPr>
              <a:t>dotProject</a:t>
            </a:r>
            <a:r>
              <a:rPr lang="pt-BR" sz="2800" dirty="0" smtClean="0">
                <a:latin typeface="+mj-lt"/>
                <a:cs typeface="Arial" pitchFamily="34" charset="0"/>
              </a:rPr>
              <a:t> 2.1.5</a:t>
            </a:r>
          </a:p>
          <a:p>
            <a:r>
              <a:rPr lang="pt-BR" sz="2800" dirty="0" smtClean="0">
                <a:latin typeface="+mj-lt"/>
                <a:cs typeface="Arial" pitchFamily="34" charset="0"/>
              </a:rPr>
              <a:t>Resultado MR-MPS.BR: </a:t>
            </a:r>
            <a:r>
              <a:rPr lang="pt-BR" sz="2800" i="1" dirty="0">
                <a:latin typeface="+mj-lt"/>
                <a:cs typeface="Arial" pitchFamily="34" charset="0"/>
              </a:rPr>
              <a:t>GPR1 - O escopo do trabalho para o projeto é definido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Metodologia Projeto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320480"/>
          </a:xfrm>
        </p:spPr>
        <p:txBody>
          <a:bodyPr>
            <a:normAutofit fontScale="92500" lnSpcReduction="10000"/>
          </a:bodyPr>
          <a:lstStyle/>
          <a:p>
            <a:r>
              <a:rPr lang="pt-BR" dirty="0" err="1" smtClean="0"/>
              <a:t>PMBoK</a:t>
            </a:r>
            <a:r>
              <a:rPr lang="pt-BR" dirty="0" smtClean="0"/>
              <a:t> – Início do projeto seguindo a maneira mais tradicional de gerencia de projetos;</a:t>
            </a:r>
          </a:p>
          <a:p>
            <a:pPr lvl="1"/>
            <a:r>
              <a:rPr lang="pt-BR" sz="2600" dirty="0" smtClean="0"/>
              <a:t>Dificuldade: Inadequação a realidade do software;</a:t>
            </a:r>
          </a:p>
          <a:p>
            <a:pPr lvl="1"/>
            <a:r>
              <a:rPr lang="pt-BR" sz="2600" dirty="0" smtClean="0"/>
              <a:t>Estimativas detalhadas sem dados para isso;</a:t>
            </a:r>
            <a:endParaRPr lang="pt-BR" sz="2600" dirty="0" smtClean="0"/>
          </a:p>
          <a:p>
            <a:r>
              <a:rPr lang="en-US" dirty="0" smtClean="0"/>
              <a:t>Scrum</a:t>
            </a:r>
            <a:r>
              <a:rPr lang="pt-BR" dirty="0" smtClean="0"/>
              <a:t> </a:t>
            </a:r>
            <a:r>
              <a:rPr lang="pt-BR" dirty="0" smtClean="0"/>
              <a:t>– Melhor integração da equipe, estimativas mais precisas;</a:t>
            </a:r>
          </a:p>
          <a:p>
            <a:pPr lvl="1"/>
            <a:r>
              <a:rPr lang="pt-BR" sz="2600" dirty="0" smtClean="0"/>
              <a:t>Dificuldade: Adaptação à nova metodologia;</a:t>
            </a:r>
          </a:p>
          <a:p>
            <a:pPr lvl="1"/>
            <a:r>
              <a:rPr lang="pt-BR" sz="2600" dirty="0" smtClean="0"/>
              <a:t>Regras desconhecidas e </a:t>
            </a:r>
            <a:r>
              <a:rPr lang="pt-BR" sz="2600" dirty="0" err="1" smtClean="0"/>
              <a:t>mal-aplicadas</a:t>
            </a:r>
            <a:r>
              <a:rPr lang="pt-BR" sz="2600" dirty="0" smtClean="0"/>
              <a:t>;</a:t>
            </a:r>
          </a:p>
          <a:p>
            <a:pPr lvl="1"/>
            <a:r>
              <a:rPr lang="pt-BR" sz="2600" dirty="0" smtClean="0"/>
              <a:t>Medidas sobre outros parâmetros (ausência de medida em tempo).</a:t>
            </a:r>
            <a:endParaRPr lang="pt-BR" sz="26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Metodologia Produto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RUP – Utilizado para o gerenciamento de boa parte do projeto. Aplicação facilitada pela experiência da equipe.</a:t>
            </a:r>
          </a:p>
          <a:p>
            <a:pPr lvl="1"/>
            <a:r>
              <a:rPr lang="pt-BR" sz="2400" dirty="0" smtClean="0"/>
              <a:t>Dificuldades: Muita burocracia e tratamento do produto como artefato. Equipe ficou desmotivada e boa parte dos documentos não eram lidos ou conhecidos pela equipe.</a:t>
            </a:r>
            <a:endParaRPr lang="pt-BR" sz="2400" dirty="0" smtClean="0"/>
          </a:p>
          <a:p>
            <a:r>
              <a:rPr lang="en-US" dirty="0" smtClean="0"/>
              <a:t>XP – </a:t>
            </a:r>
            <a:r>
              <a:rPr lang="en-US" dirty="0" err="1" smtClean="0"/>
              <a:t>Utilizado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programação</a:t>
            </a:r>
            <a:r>
              <a:rPr lang="en-US" dirty="0" smtClean="0"/>
              <a:t> de boa parte do </a:t>
            </a:r>
            <a:r>
              <a:rPr lang="en-US" dirty="0" err="1" smtClean="0"/>
              <a:t>projeto</a:t>
            </a:r>
            <a:r>
              <a:rPr lang="en-US" dirty="0" smtClean="0"/>
              <a:t>.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utilizado</a:t>
            </a:r>
            <a:r>
              <a:rPr lang="en-US" dirty="0" smtClean="0"/>
              <a:t> de </a:t>
            </a:r>
            <a:r>
              <a:rPr lang="en-US" dirty="0" err="1" smtClean="0"/>
              <a:t>maneira</a:t>
            </a:r>
            <a:r>
              <a:rPr lang="en-US" dirty="0" smtClean="0"/>
              <a:t> “</a:t>
            </a:r>
            <a:r>
              <a:rPr lang="en-US" dirty="0" err="1" smtClean="0"/>
              <a:t>solta</a:t>
            </a:r>
            <a:r>
              <a:rPr lang="en-US" dirty="0" smtClean="0"/>
              <a:t>”, </a:t>
            </a:r>
            <a:r>
              <a:rPr lang="en-US" dirty="0" err="1" smtClean="0"/>
              <a:t>sendo</a:t>
            </a:r>
            <a:r>
              <a:rPr lang="en-US" dirty="0" smtClean="0"/>
              <a:t> boa parte via </a:t>
            </a:r>
            <a:r>
              <a:rPr lang="en-US" dirty="0" err="1" smtClean="0"/>
              <a:t>reuniões</a:t>
            </a:r>
            <a:r>
              <a:rPr lang="en-US" dirty="0" smtClean="0"/>
              <a:t> </a:t>
            </a:r>
            <a:r>
              <a:rPr lang="en-US" dirty="0" err="1" smtClean="0"/>
              <a:t>telepresenciais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Solução para o objetivo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332037"/>
            <a:ext cx="8229600" cy="3617243"/>
          </a:xfrm>
        </p:spPr>
        <p:txBody>
          <a:bodyPr>
            <a:normAutofit/>
          </a:bodyPr>
          <a:lstStyle/>
          <a:p>
            <a:r>
              <a:rPr lang="pt-BR" sz="4000" dirty="0" smtClean="0"/>
              <a:t>Implementação </a:t>
            </a:r>
            <a:r>
              <a:rPr lang="pt-BR" sz="4000" dirty="0" smtClean="0"/>
              <a:t>de </a:t>
            </a:r>
            <a:r>
              <a:rPr lang="pt-BR" sz="4000" dirty="0" smtClean="0"/>
              <a:t>uma</a:t>
            </a:r>
            <a:br>
              <a:rPr lang="pt-BR" sz="4000" dirty="0" smtClean="0"/>
            </a:br>
            <a:r>
              <a:rPr lang="pt-BR" sz="4000" dirty="0" smtClean="0"/>
              <a:t>Estrutura </a:t>
            </a:r>
            <a:r>
              <a:rPr lang="pt-BR" sz="4000" dirty="0" smtClean="0"/>
              <a:t>Analítica do Projeto (</a:t>
            </a:r>
            <a:r>
              <a:rPr lang="pt-BR" sz="4000" dirty="0" smtClean="0"/>
              <a:t>EAP) para definição visual de escopo.</a:t>
            </a:r>
            <a:endParaRPr lang="en-US" sz="40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Resultados Esperados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772816"/>
            <a:ext cx="8229600" cy="4525963"/>
          </a:xfrm>
        </p:spPr>
        <p:txBody>
          <a:bodyPr/>
          <a:lstStyle/>
          <a:p>
            <a:r>
              <a:rPr lang="pt-BR" dirty="0" smtClean="0"/>
              <a:t>Criar indicadores do projeto baseando-os na </a:t>
            </a:r>
            <a:r>
              <a:rPr lang="pt-BR" dirty="0" smtClean="0"/>
              <a:t>gerência </a:t>
            </a:r>
            <a:r>
              <a:rPr lang="pt-BR" dirty="0" smtClean="0"/>
              <a:t>de </a:t>
            </a:r>
            <a:r>
              <a:rPr lang="pt-BR" dirty="0" smtClean="0"/>
              <a:t>projetos;</a:t>
            </a:r>
            <a:endParaRPr lang="pt-BR" dirty="0" smtClean="0"/>
          </a:p>
          <a:p>
            <a:r>
              <a:rPr lang="pt-BR" dirty="0" smtClean="0"/>
              <a:t>Criar uma </a:t>
            </a:r>
            <a:r>
              <a:rPr lang="pt-BR" dirty="0" smtClean="0"/>
              <a:t>EAP integrada aos módulos do </a:t>
            </a:r>
            <a:r>
              <a:rPr lang="pt-BR" dirty="0" err="1" smtClean="0"/>
              <a:t>d</a:t>
            </a:r>
            <a:r>
              <a:rPr lang="pt-BR" dirty="0" err="1" smtClean="0"/>
              <a:t>otProject</a:t>
            </a:r>
            <a:r>
              <a:rPr lang="pt-BR" dirty="0" smtClean="0"/>
              <a:t>, obedecendo os critérios de aceitação do </a:t>
            </a:r>
            <a:r>
              <a:rPr lang="en-US" i="1" dirty="0" smtClean="0"/>
              <a:t>product </a:t>
            </a:r>
            <a:r>
              <a:rPr lang="en-US" i="1" dirty="0" smtClean="0"/>
              <a:t>owner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5840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Resultados Esperados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467544" y="2420888"/>
          <a:ext cx="8208912" cy="2750164"/>
        </p:xfrm>
        <a:graphic>
          <a:graphicData uri="http://schemas.openxmlformats.org/drawingml/2006/table">
            <a:tbl>
              <a:tblPr/>
              <a:tblGrid>
                <a:gridCol w="648072"/>
                <a:gridCol w="7560840"/>
              </a:tblGrid>
              <a:tr h="344854">
                <a:tc>
                  <a:txBody>
                    <a:bodyPr/>
                    <a:lstStyle/>
                    <a:p>
                      <a:pPr marL="0" indent="0"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Criar o primeiro nó 0 cujo campo será preechido pelo nome do projeto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082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Criar os filhos do nó 0 que serão os pacotes de trabalho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0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Visualizar todos os campos da EAP criada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Excluir qualquer nó, com exceção de nó 0 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Alterar o conteúdo do campo 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Cada nó deve criar novos filhos, formando uma hierarquia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Persistir dados da EAP criada/ alterada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48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14142" marR="14142" marT="14142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Criar ultimo nível que será de esforço</a:t>
                      </a:r>
                    </a:p>
                  </a:txBody>
                  <a:tcPr marL="14142" marR="14142" marT="1414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pt-BR" dirty="0" smtClean="0">
                <a:latin typeface="Arial" pitchFamily="34" charset="0"/>
                <a:cs typeface="Arial" pitchFamily="34" charset="0"/>
              </a:rPr>
              <a:t>Resultados Atingidos</a:t>
            </a: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700808"/>
            <a:ext cx="8352928" cy="4752528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Repositório </a:t>
            </a:r>
            <a:r>
              <a:rPr lang="pt-BR" dirty="0" smtClean="0"/>
              <a:t>sólido</a:t>
            </a:r>
            <a:r>
              <a:rPr lang="pt-BR" dirty="0" smtClean="0"/>
              <a:t>, com aplicações de gerência de </a:t>
            </a:r>
            <a:r>
              <a:rPr lang="pt-BR" dirty="0" smtClean="0"/>
              <a:t>configuração;</a:t>
            </a:r>
            <a:endParaRPr lang="pt-BR" dirty="0" smtClean="0"/>
          </a:p>
          <a:p>
            <a:r>
              <a:rPr lang="pt-BR" dirty="0" smtClean="0"/>
              <a:t>EAP funcional com o projeto hospedado na internet;</a:t>
            </a:r>
          </a:p>
          <a:p>
            <a:r>
              <a:rPr lang="pt-BR" dirty="0" smtClean="0"/>
              <a:t>EAP integrada completamente ao </a:t>
            </a:r>
            <a:r>
              <a:rPr lang="pt-BR" dirty="0" err="1" smtClean="0"/>
              <a:t>dotProject</a:t>
            </a:r>
            <a:r>
              <a:rPr lang="pt-BR" dirty="0" smtClean="0"/>
              <a:t>, buscando o nome do projeto ao qual está inserida</a:t>
            </a:r>
            <a:r>
              <a:rPr lang="pt-BR" dirty="0" smtClean="0"/>
              <a:t>;</a:t>
            </a:r>
          </a:p>
          <a:p>
            <a:r>
              <a:rPr lang="pt-BR" dirty="0" smtClean="0"/>
              <a:t>Aprendizado sobre gerência de projetos reais com todas as interferências naturais de projetos</a:t>
            </a:r>
            <a:r>
              <a:rPr lang="en-US" dirty="0" smtClean="0"/>
              <a:t>.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8CE9-7D6B-48A1-9568-F9C6965C27DC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Gestão de Portfólios e Projetos de Software – Professor Hilmer Neri – 2012/2 </a:t>
            </a:r>
            <a:endParaRPr lang="pt-BR" dirty="0"/>
          </a:p>
        </p:txBody>
      </p:sp>
      <p:pic>
        <p:nvPicPr>
          <p:cNvPr id="6" name="Imagem 5" descr="logounb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70546"/>
            <a:ext cx="6984776" cy="838173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478" y="260648"/>
            <a:ext cx="1278186" cy="58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1045</Words>
  <Application>Microsoft Office PowerPoint</Application>
  <PresentationFormat>Apresentação na tela (4:3)</PresentationFormat>
  <Paragraphs>445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Tema do Office</vt:lpstr>
      <vt:lpstr>Slide 1</vt:lpstr>
      <vt:lpstr>Objetivos</vt:lpstr>
      <vt:lpstr>Objetivos Específicos</vt:lpstr>
      <vt:lpstr>Metodologia Projeto</vt:lpstr>
      <vt:lpstr>Metodologia Produto</vt:lpstr>
      <vt:lpstr>Solução para o objetivo</vt:lpstr>
      <vt:lpstr>Resultados Esperados</vt:lpstr>
      <vt:lpstr>Resultados Esperados</vt:lpstr>
      <vt:lpstr>Resultados Atingidos</vt:lpstr>
      <vt:lpstr>Resultado do Produto</vt:lpstr>
      <vt:lpstr>Estimativas e Dados</vt:lpstr>
      <vt:lpstr>Slide 12</vt:lpstr>
      <vt:lpstr>Slide 13</vt:lpstr>
      <vt:lpstr>Slide 14</vt:lpstr>
      <vt:lpstr>Dificuldades</vt:lpstr>
      <vt:lpstr>Decisões Erradas</vt:lpstr>
      <vt:lpstr>Benefícios se ações corretas  fossem realizadas</vt:lpstr>
      <vt:lpstr>Êxitos</vt:lpstr>
      <vt:lpstr>Lições Aprendidas</vt:lpstr>
      <vt:lpstr>Slide 20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Rafael</cp:lastModifiedBy>
  <cp:revision>38</cp:revision>
  <dcterms:created xsi:type="dcterms:W3CDTF">2011-12-15T20:11:54Z</dcterms:created>
  <dcterms:modified xsi:type="dcterms:W3CDTF">2011-12-16T05:16:57Z</dcterms:modified>
</cp:coreProperties>
</file>